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5" r:id="rId3"/>
    <p:sldId id="319" r:id="rId4"/>
    <p:sldId id="320" r:id="rId5"/>
    <p:sldId id="307" r:id="rId6"/>
    <p:sldId id="306" r:id="rId7"/>
    <p:sldId id="293" r:id="rId8"/>
    <p:sldId id="309" r:id="rId9"/>
    <p:sldId id="325" r:id="rId10"/>
    <p:sldId id="314" r:id="rId11"/>
    <p:sldId id="310" r:id="rId12"/>
    <p:sldId id="313" r:id="rId13"/>
    <p:sldId id="321" r:id="rId14"/>
    <p:sldId id="292" r:id="rId15"/>
    <p:sldId id="326"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74" autoAdjust="0"/>
    <p:restoredTop sz="94622" autoAdjust="0"/>
  </p:normalViewPr>
  <p:slideViewPr>
    <p:cSldViewPr>
      <p:cViewPr>
        <p:scale>
          <a:sx n="66" d="100"/>
          <a:sy n="66" d="100"/>
        </p:scale>
        <p:origin x="-1560"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B844945-18D4-4EE6-96AB-92A889AF3AD3}" type="datetimeFigureOut">
              <a:rPr lang="en-US"/>
              <a:pPr>
                <a:defRPr/>
              </a:pPr>
              <a:t>9/8/2014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45B76E-CFC6-4CDC-A15A-A39A8F061FD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C7ED1B-274F-482A-B065-D42753A76D68}" type="datetimeFigureOut">
              <a:rPr lang="en-US"/>
              <a:pPr>
                <a:defRPr/>
              </a:pPr>
              <a:t>9/8/2014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C943C9-DDD1-46C5-B85F-52BFCBE239E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D9CC42D-2453-4DD3-BCEE-34B53E77E6C0}" type="datetimeFigureOut">
              <a:rPr lang="en-US"/>
              <a:pPr>
                <a:defRPr/>
              </a:pPr>
              <a:t>9/8/2014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F2C46A-E971-497C-AFC3-C1E3E251431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ED58D90-6F16-4786-9C06-44481A402675}" type="datetimeFigureOut">
              <a:rPr lang="en-US"/>
              <a:pPr>
                <a:defRPr/>
              </a:pPr>
              <a:t>9/8/2014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E7A1E3A-0917-482C-8C86-85F696DC52F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3"/>
          <p:cNvSpPr>
            <a:spLocks noGrp="1"/>
          </p:cNvSpPr>
          <p:nvPr>
            <p:ph type="dt" sz="half" idx="10"/>
          </p:nvPr>
        </p:nvSpPr>
        <p:spPr/>
        <p:txBody>
          <a:bodyPr/>
          <a:lstStyle>
            <a:lvl1pPr>
              <a:defRPr/>
            </a:lvl1pPr>
          </a:lstStyle>
          <a:p>
            <a:pPr>
              <a:defRPr/>
            </a:pPr>
            <a:fld id="{E9848EEC-361F-41DA-98EF-189E031A2D50}" type="datetimeFigureOut">
              <a:rPr lang="en-US"/>
              <a:pPr>
                <a:defRPr/>
              </a:pPr>
              <a:t>9/8/2014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878B338-A514-4A31-B11E-F490D49C762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1471BF18-0190-47BE-964E-7F01F1FE652C}"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FE7619-5CFB-4085-8805-013B3EC312C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E6E71E66-E819-496C-BDD4-B69B40DDBC66}" type="datetimeFigureOut">
              <a:rPr lang="en-US"/>
              <a:pPr>
                <a:defRPr/>
              </a:pPr>
              <a:t>9/8/2014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EAD649B-4751-4FD6-A6A2-6200BB6F899F}"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38E64B1-EF94-47B9-870C-4450ADA62F0F}"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B13D5A0-5AC5-4975-9365-B06FD489F411}"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half" idx="3"/>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39251DEA-2094-4320-A3E7-43C925DE74D0}" type="datetimeFigureOut">
              <a:rPr lang="en-US"/>
              <a:pPr>
                <a:defRPr/>
              </a:pPr>
              <a:t>9/8/2014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B93CAB7-D9B6-4686-8678-BBDCD0AEEA5A}"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CFC035C4-2235-4BEA-954D-853AE6C84CF1}" type="datetimeFigureOut">
              <a:rPr lang="en-US"/>
              <a:pPr>
                <a:defRPr/>
              </a:pPr>
              <a:t>9/8/2014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11A124-F026-43B3-975C-3B7FDFFC11CC}"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05D787FB-5DCF-4BBD-B8EE-A0DDC2750D8C}" type="datetimeFigureOut">
              <a:rPr lang="en-US"/>
              <a:pPr>
                <a:defRPr/>
              </a:pPr>
              <a:t>9/8/2014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7DBD9764-A0D9-4A8B-8623-C9E30C5D36D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8CD76B-9B5D-4330-AA8C-42CDA8091717}" type="datetimeFigureOut">
              <a:rPr lang="en-US"/>
              <a:pPr>
                <a:defRPr/>
              </a:pPr>
              <a:t>9/8/2014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CB0316-3351-4FE1-848C-5A7F443393E5}"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7AFA614-CD19-4B2E-803B-334555E6630C}"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C9DC57E-3D6C-4003-B0CB-30182167C88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2535896-6C85-4EDA-AE69-954A0F3B267E}" type="datetimeFigureOut">
              <a:rPr lang="en-US"/>
              <a:pPr>
                <a:defRPr/>
              </a:pPr>
              <a:t>9/8/2014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7D87A7-EF52-4119-9233-C2FCB98359D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9708E06-A6FD-4365-AC6F-5A975E563379}"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F72D925-137D-4A43-B0F6-BCAC570867B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23A0551-3AA2-4912-BA21-ED6DB9A15B29}" type="datetimeFigureOut">
              <a:rPr lang="en-US"/>
              <a:pPr>
                <a:defRPr/>
              </a:pPr>
              <a:t>9/8/2014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0A7AB27-9115-4B14-9CA4-AE857C490CC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FCAF74A-55A6-4F11-A0ED-88ECFE34416E}" type="datetimeFigureOut">
              <a:rPr lang="en-US"/>
              <a:pPr>
                <a:defRPr/>
              </a:pPr>
              <a:t>9/8/2014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349C894-17E0-4E5F-905C-0721678A05F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7FB709D-CCD4-4258-84D2-00E4A6D11FB4}" type="datetimeFigureOut">
              <a:rPr lang="en-US"/>
              <a:pPr>
                <a:defRPr/>
              </a:pPr>
              <a:t>9/8/2014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C1FCDC5-B7CC-46C4-A643-C4E21F7CCBB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EF14985-D06C-4F42-B6BC-88A4C3B3B1D2}"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0EF6D0-87D9-451F-A988-97D7E14C3B8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F237855-A3AA-4749-AF6A-5D07E2F76B24}" type="datetimeFigureOut">
              <a:rPr lang="en-US"/>
              <a:pPr>
                <a:defRPr/>
              </a:pPr>
              <a:t>9/8/2014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ACD182-488C-4B7A-879C-27D89BAD4D0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CBADA9A-3385-4168-BEC7-6A57D46DCE75}" type="datetimeFigureOut">
              <a:rPr lang="en-US"/>
              <a:pPr>
                <a:defRPr/>
              </a:pPr>
              <a:t>9/8/2014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79E8C48-19BE-43EF-AC24-37640F25EDE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8" r:id="rId1"/>
    <p:sldLayoutId id="2147483667" r:id="rId2"/>
    <p:sldLayoutId id="2147483666" r:id="rId3"/>
    <p:sldLayoutId id="2147483665" r:id="rId4"/>
    <p:sldLayoutId id="2147483664" r:id="rId5"/>
    <p:sldLayoutId id="2147483663" r:id="rId6"/>
    <p:sldLayoutId id="2147483662" r:id="rId7"/>
    <p:sldLayoutId id="2147483661" r:id="rId8"/>
    <p:sldLayoutId id="2147483660" r:id="rId9"/>
    <p:sldLayoutId id="2147483659" r:id="rId10"/>
    <p:sldLayoutId id="2147483658" r:id="rId11"/>
    <p:sldLayoutId id="2147483657" r:id="rId12"/>
    <p:sldLayoutId id="2147483656" r:id="rId13"/>
    <p:sldLayoutId id="2147483655" r:id="rId14"/>
    <p:sldLayoutId id="2147483654" r:id="rId15"/>
    <p:sldLayoutId id="2147483653" r:id="rId16"/>
    <p:sldLayoutId id="2147483652" r:id="rId17"/>
    <p:sldLayoutId id="2147483651" r:id="rId18"/>
    <p:sldLayoutId id="2147483650" r:id="rId19"/>
    <p:sldLayoutId id="2147483649" r:id="rId20"/>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8.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IMG_3162"/>
          <p:cNvPicPr>
            <a:picLocks noChangeAspect="1" noChangeArrowheads="1"/>
          </p:cNvPicPr>
          <p:nvPr/>
        </p:nvPicPr>
        <p:blipFill>
          <a:blip r:embed="rId2"/>
          <a:srcRect/>
          <a:stretch>
            <a:fillRect/>
          </a:stretch>
        </p:blipFill>
        <p:spPr bwMode="auto">
          <a:xfrm>
            <a:off x="0" y="0"/>
            <a:ext cx="9396413" cy="6989763"/>
          </a:xfrm>
          <a:prstGeom prst="rect">
            <a:avLst/>
          </a:prstGeom>
          <a:noFill/>
          <a:ln w="9525">
            <a:noFill/>
            <a:miter lim="800000"/>
            <a:headEnd/>
            <a:tailEnd/>
          </a:ln>
        </p:spPr>
      </p:pic>
      <p:sp>
        <p:nvSpPr>
          <p:cNvPr id="22530" name="Title 1"/>
          <p:cNvSpPr>
            <a:spLocks noGrp="1"/>
          </p:cNvSpPr>
          <p:nvPr>
            <p:ph type="ctrTitle"/>
          </p:nvPr>
        </p:nvSpPr>
        <p:spPr>
          <a:xfrm>
            <a:off x="971600" y="1706362"/>
            <a:ext cx="7772400" cy="1470025"/>
          </a:xfrm>
        </p:spPr>
        <p:txBody>
          <a:bodyPr/>
          <a:lstStyle/>
          <a:p>
            <a:pPr eaLnBrk="1" hangingPunct="1"/>
            <a:r>
              <a:rPr lang="lv-LV" sz="3600" dirty="0" smtClean="0">
                <a:solidFill>
                  <a:schemeClr val="tx2"/>
                </a:solidFill>
                <a:latin typeface="Arial" charset="0"/>
              </a:rPr>
              <a:t>AINAVAS BURTNIEKU NOVADĀ</a:t>
            </a:r>
            <a:r>
              <a:rPr lang="lv-LV" sz="3600" dirty="0" smtClean="0">
                <a:latin typeface="Arial" charset="0"/>
              </a:rPr>
              <a:t>                   </a:t>
            </a:r>
            <a:r>
              <a:rPr lang="en-US" sz="3600" dirty="0" smtClean="0">
                <a:latin typeface="Arial" charset="0"/>
              </a:rPr>
              <a:t/>
            </a:r>
            <a:br>
              <a:rPr lang="en-US" sz="3600" dirty="0" smtClean="0">
                <a:latin typeface="Arial" charset="0"/>
              </a:rPr>
            </a:br>
            <a:endParaRPr lang="en-US" sz="3600" dirty="0" smtClean="0">
              <a:latin typeface="Arial" charset="0"/>
            </a:endParaRPr>
          </a:p>
        </p:txBody>
      </p:sp>
      <p:sp>
        <p:nvSpPr>
          <p:cNvPr id="22531" name="Subtitle 2"/>
          <p:cNvSpPr>
            <a:spLocks noGrp="1"/>
          </p:cNvSpPr>
          <p:nvPr>
            <p:ph type="subTitle" idx="1"/>
          </p:nvPr>
        </p:nvSpPr>
        <p:spPr>
          <a:xfrm>
            <a:off x="2339975" y="5105400"/>
            <a:ext cx="6400800" cy="1752600"/>
          </a:xfrm>
        </p:spPr>
        <p:txBody>
          <a:bodyPr/>
          <a:lstStyle/>
          <a:p>
            <a:pPr algn="r" eaLnBrk="1" hangingPunct="1"/>
            <a:endParaRPr lang="lv-LV" sz="2400" smtClean="0">
              <a:solidFill>
                <a:schemeClr val="bg2"/>
              </a:solidFill>
              <a:latin typeface="Arial" charset="0"/>
            </a:endParaRPr>
          </a:p>
          <a:p>
            <a:pPr algn="r" eaLnBrk="1" hangingPunct="1"/>
            <a:r>
              <a:rPr lang="lv-LV" sz="2400" smtClean="0">
                <a:solidFill>
                  <a:schemeClr val="bg2"/>
                </a:solidFill>
                <a:latin typeface="Arial" charset="0"/>
              </a:rPr>
              <a:t>Raimonds Indrāns</a:t>
            </a:r>
          </a:p>
          <a:p>
            <a:pPr algn="r" eaLnBrk="1" hangingPunct="1"/>
            <a:r>
              <a:rPr lang="lv-LV" sz="2000" smtClean="0">
                <a:solidFill>
                  <a:schemeClr val="bg2"/>
                </a:solidFill>
                <a:latin typeface="Arial" charset="0"/>
              </a:rPr>
              <a:t>2014. gada 4. septembris</a:t>
            </a:r>
          </a:p>
          <a:p>
            <a:pPr eaLnBrk="1" hangingPunct="1"/>
            <a:endParaRPr lang="en-US" sz="2400" smtClean="0">
              <a:solidFill>
                <a:schemeClr val="bg2"/>
              </a:solidFill>
              <a:latin typeface="Arial" charset="0"/>
            </a:endParaRPr>
          </a:p>
        </p:txBody>
      </p:sp>
      <p:pic>
        <p:nvPicPr>
          <p:cNvPr id="7" name="Picture 5" descr="top bar"/>
          <p:cNvPicPr>
            <a:picLocks noChangeAspect="1" noChangeArrowheads="1"/>
          </p:cNvPicPr>
          <p:nvPr/>
        </p:nvPicPr>
        <p:blipFill>
          <a:blip r:embed="rId3" cstate="print"/>
          <a:srcRect/>
          <a:stretch>
            <a:fillRect/>
          </a:stretch>
        </p:blipFill>
        <p:spPr bwMode="auto">
          <a:xfrm>
            <a:off x="-2" y="0"/>
            <a:ext cx="9396413" cy="1706362"/>
          </a:xfrm>
          <a:prstGeom prst="rect">
            <a:avLst/>
          </a:prstGeom>
          <a:noFill/>
          <a:ln w="9525">
            <a:noFill/>
            <a:miter lim="800000"/>
            <a:headEnd/>
            <a:tailEnd/>
          </a:ln>
        </p:spPr>
      </p:pic>
      <p:sp>
        <p:nvSpPr>
          <p:cNvPr id="9" name="TextBox 3"/>
          <p:cNvSpPr txBox="1">
            <a:spLocks noChangeArrowheads="1"/>
          </p:cNvSpPr>
          <p:nvPr/>
        </p:nvSpPr>
        <p:spPr bwMode="auto">
          <a:xfrm>
            <a:off x="719137" y="1355707"/>
            <a:ext cx="8424863" cy="368300"/>
          </a:xfrm>
          <a:prstGeom prst="rect">
            <a:avLst/>
          </a:prstGeom>
          <a:noFill/>
          <a:ln w="9525">
            <a:noFill/>
            <a:miter lim="800000"/>
            <a:headEnd/>
            <a:tailEnd/>
          </a:ln>
        </p:spPr>
        <p:txBody>
          <a:bodyPr>
            <a:spAutoFit/>
          </a:bodyPr>
          <a:lstStyle/>
          <a:p>
            <a:pPr algn="ctr" eaLnBrk="1" hangingPunct="1"/>
            <a:r>
              <a:rPr lang="en-GB" altLang="lv-LV" sz="1000" i="1" dirty="0">
                <a:latin typeface="Arial Narrow" pitchFamily="34" charset="0"/>
              </a:rPr>
              <a:t>‘The project HISTCAPE is supported by the European Regional Development Fund and made possible by the INTERREG IVC Programme </a:t>
            </a:r>
            <a:r>
              <a:rPr lang="en-GB" altLang="lv-LV" dirty="0">
                <a:latin typeface="Arial Narrow" pitchFamily="34" charset="0"/>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p:cNvSpPr>
          <p:nvPr>
            <p:ph type="title"/>
          </p:nvPr>
        </p:nvSpPr>
        <p:spPr>
          <a:xfrm>
            <a:off x="468313" y="188913"/>
            <a:ext cx="8229600" cy="1143000"/>
          </a:xfrm>
        </p:spPr>
        <p:txBody>
          <a:bodyPr/>
          <a:lstStyle/>
          <a:p>
            <a:r>
              <a:rPr lang="lv-LV" sz="3600" smtClean="0">
                <a:latin typeface="Arial" charset="0"/>
              </a:rPr>
              <a:t>Infrastruktūras izveide</a:t>
            </a:r>
            <a:endParaRPr lang="en-US" sz="3600" smtClean="0">
              <a:latin typeface="Arial" charset="0"/>
            </a:endParaRPr>
          </a:p>
        </p:txBody>
      </p:sp>
      <p:pic>
        <p:nvPicPr>
          <p:cNvPr id="31746" name="Picture 8" descr="IMG_5630"/>
          <p:cNvPicPr>
            <a:picLocks noGrp="1" noChangeAspect="1" noChangeArrowheads="1"/>
          </p:cNvPicPr>
          <p:nvPr>
            <p:ph sz="quarter" idx="2"/>
          </p:nvPr>
        </p:nvPicPr>
        <p:blipFill>
          <a:blip r:embed="rId2"/>
          <a:srcRect/>
          <a:stretch>
            <a:fillRect/>
          </a:stretch>
        </p:blipFill>
        <p:spPr>
          <a:xfrm>
            <a:off x="1331913" y="1268413"/>
            <a:ext cx="6624637" cy="2606675"/>
          </a:xfrm>
        </p:spPr>
      </p:pic>
      <p:pic>
        <p:nvPicPr>
          <p:cNvPr id="31747" name="Picture 16" descr="IMG_1030"/>
          <p:cNvPicPr>
            <a:picLocks noGrp="1" noChangeAspect="1" noChangeArrowheads="1"/>
          </p:cNvPicPr>
          <p:nvPr>
            <p:ph sz="quarter" idx="3"/>
          </p:nvPr>
        </p:nvPicPr>
        <p:blipFill>
          <a:blip r:embed="rId3"/>
          <a:srcRect/>
          <a:stretch>
            <a:fillRect/>
          </a:stretch>
        </p:blipFill>
        <p:spPr>
          <a:xfrm>
            <a:off x="1331913" y="4005263"/>
            <a:ext cx="6624637" cy="259238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
          <p:cNvSpPr>
            <a:spLocks noGrp="1"/>
          </p:cNvSpPr>
          <p:nvPr>
            <p:ph type="title"/>
          </p:nvPr>
        </p:nvSpPr>
        <p:spPr>
          <a:xfrm>
            <a:off x="468313" y="188913"/>
            <a:ext cx="8229600" cy="1143000"/>
          </a:xfrm>
        </p:spPr>
        <p:txBody>
          <a:bodyPr/>
          <a:lstStyle/>
          <a:p>
            <a:r>
              <a:rPr lang="lv-LV" sz="3600" smtClean="0">
                <a:latin typeface="Arial" charset="0"/>
              </a:rPr>
              <a:t>Vietu labiekārtošana</a:t>
            </a:r>
            <a:endParaRPr lang="en-US" sz="3600" smtClean="0">
              <a:latin typeface="Arial" charset="0"/>
            </a:endParaRPr>
          </a:p>
        </p:txBody>
      </p:sp>
      <p:pic>
        <p:nvPicPr>
          <p:cNvPr id="32770" name="Picture 8" descr="IMG_2930 - Copy"/>
          <p:cNvPicPr>
            <a:picLocks noGrp="1" noChangeAspect="1" noChangeArrowheads="1"/>
          </p:cNvPicPr>
          <p:nvPr>
            <p:ph sz="quarter" idx="2"/>
          </p:nvPr>
        </p:nvPicPr>
        <p:blipFill>
          <a:blip r:embed="rId2"/>
          <a:srcRect/>
          <a:stretch>
            <a:fillRect/>
          </a:stretch>
        </p:blipFill>
        <p:spPr>
          <a:xfrm>
            <a:off x="1258888" y="1268413"/>
            <a:ext cx="6769100" cy="2447925"/>
          </a:xfrm>
        </p:spPr>
      </p:pic>
      <p:pic>
        <p:nvPicPr>
          <p:cNvPr id="32771" name="Picture 6" descr="IMG_5843"/>
          <p:cNvPicPr>
            <a:picLocks noChangeAspect="1" noChangeArrowheads="1"/>
          </p:cNvPicPr>
          <p:nvPr/>
        </p:nvPicPr>
        <p:blipFill>
          <a:blip r:embed="rId3"/>
          <a:srcRect/>
          <a:stretch>
            <a:fillRect/>
          </a:stretch>
        </p:blipFill>
        <p:spPr bwMode="auto">
          <a:xfrm>
            <a:off x="1258888" y="3860800"/>
            <a:ext cx="6769100" cy="281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p:cNvSpPr>
          <p:nvPr>
            <p:ph type="title"/>
          </p:nvPr>
        </p:nvSpPr>
        <p:spPr>
          <a:xfrm>
            <a:off x="468313" y="260350"/>
            <a:ext cx="8229600" cy="1143000"/>
          </a:xfrm>
        </p:spPr>
        <p:txBody>
          <a:bodyPr/>
          <a:lstStyle/>
          <a:p>
            <a:r>
              <a:rPr lang="lv-LV" sz="3600" smtClean="0">
                <a:latin typeface="Arial" charset="0"/>
              </a:rPr>
              <a:t>Investoru piesaiste un sadarbības veidošana</a:t>
            </a:r>
            <a:endParaRPr lang="en-US" sz="3600" smtClean="0">
              <a:latin typeface="Arial" charset="0"/>
            </a:endParaRPr>
          </a:p>
        </p:txBody>
      </p:sp>
      <p:pic>
        <p:nvPicPr>
          <p:cNvPr id="33794" name="Picture 8" descr="IMG_8310"/>
          <p:cNvPicPr>
            <a:picLocks noGrp="1" noChangeAspect="1" noChangeArrowheads="1"/>
          </p:cNvPicPr>
          <p:nvPr>
            <p:ph sz="quarter" idx="2"/>
          </p:nvPr>
        </p:nvPicPr>
        <p:blipFill>
          <a:blip r:embed="rId2"/>
          <a:srcRect/>
          <a:stretch>
            <a:fillRect/>
          </a:stretch>
        </p:blipFill>
        <p:spPr>
          <a:xfrm>
            <a:off x="1331913" y="1341438"/>
            <a:ext cx="6553200" cy="2519362"/>
          </a:xfrm>
        </p:spPr>
      </p:pic>
      <p:pic>
        <p:nvPicPr>
          <p:cNvPr id="33795" name="Picture 9" descr="IMG_1063"/>
          <p:cNvPicPr>
            <a:picLocks noGrp="1" noChangeAspect="1" noChangeArrowheads="1"/>
          </p:cNvPicPr>
          <p:nvPr>
            <p:ph sz="quarter" idx="3"/>
          </p:nvPr>
        </p:nvPicPr>
        <p:blipFill>
          <a:blip r:embed="rId3"/>
          <a:srcRect/>
          <a:stretch>
            <a:fillRect/>
          </a:stretch>
        </p:blipFill>
        <p:spPr>
          <a:xfrm>
            <a:off x="1331913" y="4005263"/>
            <a:ext cx="6553200" cy="266382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Grp="1"/>
          </p:cNvSpPr>
          <p:nvPr>
            <p:ph type="title"/>
          </p:nvPr>
        </p:nvSpPr>
        <p:spPr/>
        <p:txBody>
          <a:bodyPr/>
          <a:lstStyle/>
          <a:p>
            <a:r>
              <a:rPr lang="lv-LV" sz="3600" smtClean="0">
                <a:latin typeface="Arial" charset="0"/>
              </a:rPr>
              <a:t>Uzņēmēju un pašvaldības sadarbība </a:t>
            </a:r>
            <a:endParaRPr lang="en-US" sz="3600" smtClean="0">
              <a:latin typeface="Arial" charset="0"/>
            </a:endParaRPr>
          </a:p>
        </p:txBody>
      </p:sp>
      <p:pic>
        <p:nvPicPr>
          <p:cNvPr id="34818" name="Picture 8" descr="100-0045_IMG"/>
          <p:cNvPicPr>
            <a:picLocks noGrp="1" noChangeAspect="1" noChangeArrowheads="1"/>
          </p:cNvPicPr>
          <p:nvPr>
            <p:ph sz="quarter" idx="2"/>
          </p:nvPr>
        </p:nvPicPr>
        <p:blipFill>
          <a:blip r:embed="rId2"/>
          <a:srcRect/>
          <a:stretch>
            <a:fillRect/>
          </a:stretch>
        </p:blipFill>
        <p:spPr>
          <a:xfrm>
            <a:off x="900113" y="1268413"/>
            <a:ext cx="3529012" cy="2428875"/>
          </a:xfrm>
        </p:spPr>
      </p:pic>
      <p:pic>
        <p:nvPicPr>
          <p:cNvPr id="34819" name="Picture 9" descr="IMG_8328"/>
          <p:cNvPicPr>
            <a:picLocks noGrp="1" noChangeAspect="1" noChangeArrowheads="1"/>
          </p:cNvPicPr>
          <p:nvPr>
            <p:ph sz="quarter" idx="3"/>
          </p:nvPr>
        </p:nvPicPr>
        <p:blipFill>
          <a:blip r:embed="rId3"/>
          <a:srcRect/>
          <a:stretch>
            <a:fillRect/>
          </a:stretch>
        </p:blipFill>
        <p:spPr>
          <a:xfrm>
            <a:off x="900113" y="3933825"/>
            <a:ext cx="3529012" cy="2403475"/>
          </a:xfrm>
        </p:spPr>
      </p:pic>
      <p:pic>
        <p:nvPicPr>
          <p:cNvPr id="34820" name="Picture 10" descr="10309207_447176185417449_7669496341363521071_n"/>
          <p:cNvPicPr>
            <a:picLocks noGrp="1" noChangeAspect="1" noChangeArrowheads="1"/>
          </p:cNvPicPr>
          <p:nvPr>
            <p:ph sz="half" idx="1"/>
          </p:nvPr>
        </p:nvPicPr>
        <p:blipFill>
          <a:blip r:embed="rId4"/>
          <a:srcRect/>
          <a:stretch>
            <a:fillRect/>
          </a:stretch>
        </p:blipFill>
        <p:spPr>
          <a:xfrm>
            <a:off x="4643438" y="1268413"/>
            <a:ext cx="3529012" cy="511175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4"/>
          <p:cNvSpPr>
            <a:spLocks noGrp="1"/>
          </p:cNvSpPr>
          <p:nvPr>
            <p:ph type="title" sz="quarter"/>
          </p:nvPr>
        </p:nvSpPr>
        <p:spPr>
          <a:xfrm>
            <a:off x="468313" y="188913"/>
            <a:ext cx="8229600" cy="1143000"/>
          </a:xfrm>
        </p:spPr>
        <p:txBody>
          <a:bodyPr/>
          <a:lstStyle/>
          <a:p>
            <a:r>
              <a:rPr lang="lv-LV" sz="3600" smtClean="0">
                <a:latin typeface="Arial" charset="0"/>
              </a:rPr>
              <a:t>Vietu mainība un attīstība </a:t>
            </a:r>
            <a:endParaRPr lang="en-US" sz="3600" smtClean="0">
              <a:latin typeface="Arial" charset="0"/>
            </a:endParaRPr>
          </a:p>
        </p:txBody>
      </p:sp>
      <p:pic>
        <p:nvPicPr>
          <p:cNvPr id="35842" name="Picture 11" descr="40731[1]"/>
          <p:cNvPicPr>
            <a:picLocks noGrp="1" noChangeAspect="1" noChangeArrowheads="1"/>
          </p:cNvPicPr>
          <p:nvPr>
            <p:ph sz="quarter" idx="1"/>
          </p:nvPr>
        </p:nvPicPr>
        <p:blipFill>
          <a:blip r:embed="rId2"/>
          <a:srcRect/>
          <a:stretch>
            <a:fillRect/>
          </a:stretch>
        </p:blipFill>
        <p:spPr>
          <a:xfrm>
            <a:off x="395288" y="1268413"/>
            <a:ext cx="3816350" cy="2535237"/>
          </a:xfrm>
        </p:spPr>
      </p:pic>
      <p:pic>
        <p:nvPicPr>
          <p:cNvPr id="35843" name="Picture 12" descr="Krastmalā sēž meitene baltā"/>
          <p:cNvPicPr>
            <a:picLocks noGrp="1" noChangeAspect="1" noChangeArrowheads="1"/>
          </p:cNvPicPr>
          <p:nvPr>
            <p:ph sz="quarter" idx="2"/>
          </p:nvPr>
        </p:nvPicPr>
        <p:blipFill>
          <a:blip r:embed="rId3"/>
          <a:srcRect/>
          <a:stretch>
            <a:fillRect/>
          </a:stretch>
        </p:blipFill>
        <p:spPr>
          <a:xfrm>
            <a:off x="4427538" y="1268413"/>
            <a:ext cx="3925887" cy="2520950"/>
          </a:xfrm>
        </p:spPr>
      </p:pic>
      <p:pic>
        <p:nvPicPr>
          <p:cNvPr id="35844" name="Picture 13" descr="IMG_6923"/>
          <p:cNvPicPr>
            <a:picLocks noGrp="1" noChangeAspect="1" noChangeArrowheads="1"/>
          </p:cNvPicPr>
          <p:nvPr>
            <p:ph sz="quarter" idx="3"/>
          </p:nvPr>
        </p:nvPicPr>
        <p:blipFill>
          <a:blip r:embed="rId4"/>
          <a:srcRect/>
          <a:stretch>
            <a:fillRect/>
          </a:stretch>
        </p:blipFill>
        <p:spPr>
          <a:xfrm>
            <a:off x="395288" y="3933825"/>
            <a:ext cx="3816350" cy="2447925"/>
          </a:xfrm>
        </p:spPr>
      </p:pic>
      <p:pic>
        <p:nvPicPr>
          <p:cNvPr id="35845" name="Picture 8" descr="IMG_7200"/>
          <p:cNvPicPr>
            <a:picLocks noChangeAspect="1" noChangeArrowheads="1"/>
          </p:cNvPicPr>
          <p:nvPr/>
        </p:nvPicPr>
        <p:blipFill>
          <a:blip r:embed="rId5"/>
          <a:srcRect/>
          <a:stretch>
            <a:fillRect/>
          </a:stretch>
        </p:blipFill>
        <p:spPr bwMode="auto">
          <a:xfrm>
            <a:off x="4427538" y="3933825"/>
            <a:ext cx="3889375" cy="240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p:cNvSpPr>
          <p:nvPr>
            <p:ph type="ctrTitle"/>
          </p:nvPr>
        </p:nvSpPr>
        <p:spPr/>
        <p:txBody>
          <a:bodyPr/>
          <a:lstStyle/>
          <a:p>
            <a:r>
              <a:rPr lang="lv-LV" sz="3600" smtClean="0">
                <a:latin typeface="Arial" charset="0"/>
              </a:rPr>
              <a:t>PALDIES PAR UZMANĪBU!</a:t>
            </a:r>
            <a:endParaRPr lang="en-US" sz="3600" smtClean="0">
              <a:latin typeface="Arial" charset="0"/>
            </a:endParaRPr>
          </a:p>
        </p:txBody>
      </p:sp>
      <p:sp>
        <p:nvSpPr>
          <p:cNvPr id="36866" name="Rectangle 5"/>
          <p:cNvSpPr>
            <a:spLocks noGrp="1"/>
          </p:cNvSpPr>
          <p:nvPr>
            <p:ph type="subTitle" idx="1"/>
          </p:nvPr>
        </p:nvSpPr>
        <p:spPr>
          <a:xfrm>
            <a:off x="1619250" y="4581525"/>
            <a:ext cx="6400800" cy="1752600"/>
          </a:xfrm>
        </p:spPr>
        <p:txBody>
          <a:bodyPr/>
          <a:lstStyle/>
          <a:p>
            <a:pPr algn="r"/>
            <a:endParaRPr lang="lv-LV" sz="1800" smtClean="0">
              <a:solidFill>
                <a:schemeClr val="tx1"/>
              </a:solidFill>
              <a:latin typeface="Arial" charset="0"/>
            </a:endParaRPr>
          </a:p>
          <a:p>
            <a:pPr algn="r"/>
            <a:endParaRPr lang="lv-LV" sz="1800" smtClean="0">
              <a:solidFill>
                <a:schemeClr val="tx1"/>
              </a:solidFill>
              <a:latin typeface="Arial" charset="0"/>
            </a:endParaRPr>
          </a:p>
          <a:p>
            <a:pPr algn="r"/>
            <a:endParaRPr lang="lv-LV" sz="1800" smtClean="0">
              <a:solidFill>
                <a:schemeClr val="tx1"/>
              </a:solidFill>
              <a:latin typeface="Arial" charset="0"/>
            </a:endParaRPr>
          </a:p>
          <a:p>
            <a:pPr algn="r"/>
            <a:r>
              <a:rPr lang="lv-LV" sz="2000" smtClean="0">
                <a:solidFill>
                  <a:schemeClr val="tx1"/>
                </a:solidFill>
                <a:latin typeface="Arial" charset="0"/>
              </a:rPr>
              <a:t>R.Indrāns</a:t>
            </a:r>
          </a:p>
          <a:p>
            <a:pPr algn="r"/>
            <a:r>
              <a:rPr lang="lv-LV" sz="1800" smtClean="0">
                <a:solidFill>
                  <a:schemeClr val="tx1"/>
                </a:solidFill>
                <a:latin typeface="Arial" charset="0"/>
              </a:rPr>
              <a:t>raimonds.indrans@burtniekunovads.lv</a:t>
            </a:r>
            <a:endParaRPr lang="en-US" sz="1800" smtClean="0">
              <a:solidFill>
                <a:schemeClr val="tx1"/>
              </a:solidFill>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pakšvirsraksts 2"/>
          <p:cNvSpPr>
            <a:spLocks noGrp="1"/>
          </p:cNvSpPr>
          <p:nvPr>
            <p:ph type="subTitle" idx="4294967295"/>
          </p:nvPr>
        </p:nvSpPr>
        <p:spPr>
          <a:xfrm>
            <a:off x="539750" y="260350"/>
            <a:ext cx="8424863" cy="6337300"/>
          </a:xfrm>
        </p:spPr>
        <p:txBody>
          <a:bodyPr/>
          <a:lstStyle/>
          <a:p>
            <a:pPr marL="0" indent="0">
              <a:lnSpc>
                <a:spcPct val="80000"/>
              </a:lnSpc>
              <a:buFont typeface="Arial" charset="0"/>
              <a:buNone/>
            </a:pPr>
            <a:endParaRPr lang="lv-LV" sz="3600" smtClean="0">
              <a:latin typeface="Arial" charset="0"/>
            </a:endParaRPr>
          </a:p>
          <a:p>
            <a:pPr marL="0" indent="0">
              <a:lnSpc>
                <a:spcPct val="80000"/>
              </a:lnSpc>
              <a:buFont typeface="Arial" charset="0"/>
              <a:buNone/>
            </a:pPr>
            <a:r>
              <a:rPr lang="lv-LV" sz="3600" smtClean="0">
                <a:latin typeface="Arial" charset="0"/>
              </a:rPr>
              <a:t>BURTNIEKU NOVADS</a:t>
            </a:r>
          </a:p>
          <a:p>
            <a:pPr marL="0" indent="0" algn="ctr">
              <a:lnSpc>
                <a:spcPct val="80000"/>
              </a:lnSpc>
              <a:buFont typeface="Arial" charset="0"/>
              <a:buNone/>
            </a:pPr>
            <a:endParaRPr lang="lv-LV" sz="3600" smtClean="0"/>
          </a:p>
          <a:p>
            <a:pPr marL="0" indent="0" algn="ctr">
              <a:lnSpc>
                <a:spcPct val="80000"/>
              </a:lnSpc>
              <a:buFont typeface="Arial" charset="0"/>
              <a:buNone/>
            </a:pPr>
            <a:endParaRPr lang="lv-LV" smtClean="0"/>
          </a:p>
          <a:p>
            <a:pPr marL="0" indent="0">
              <a:lnSpc>
                <a:spcPct val="80000"/>
              </a:lnSpc>
              <a:buFont typeface="Arial" charset="0"/>
              <a:buNone/>
            </a:pPr>
            <a:r>
              <a:rPr lang="lv-LV" sz="2400" smtClean="0">
                <a:latin typeface="Arial" charset="0"/>
                <a:cs typeface="Arial" charset="0"/>
              </a:rPr>
              <a:t>Platība: 70 992 ha</a:t>
            </a:r>
          </a:p>
          <a:p>
            <a:pPr marL="0" indent="0">
              <a:lnSpc>
                <a:spcPct val="80000"/>
              </a:lnSpc>
              <a:buFont typeface="Arial" charset="0"/>
              <a:buNone/>
            </a:pPr>
            <a:r>
              <a:rPr lang="lv-LV" sz="2400" smtClean="0">
                <a:latin typeface="Arial" charset="0"/>
                <a:cs typeface="Arial" charset="0"/>
              </a:rPr>
              <a:t>Iedzīvotāju skaits: 8169</a:t>
            </a:r>
          </a:p>
          <a:p>
            <a:pPr marL="0" indent="0" algn="just">
              <a:lnSpc>
                <a:spcPct val="80000"/>
              </a:lnSpc>
              <a:buFont typeface="Arial" charset="0"/>
              <a:buNone/>
            </a:pPr>
            <a:endParaRPr lang="lv-LV" sz="2400" smtClean="0">
              <a:latin typeface="Arial" charset="0"/>
              <a:cs typeface="Arial" charset="0"/>
            </a:endParaRPr>
          </a:p>
          <a:p>
            <a:pPr marL="0" indent="0" algn="just">
              <a:lnSpc>
                <a:spcPct val="80000"/>
              </a:lnSpc>
              <a:buFont typeface="Arial" charset="0"/>
              <a:buNone/>
            </a:pPr>
            <a:r>
              <a:rPr lang="lv-LV" sz="2400" smtClean="0">
                <a:latin typeface="Arial" charset="0"/>
                <a:cs typeface="Arial" charset="0"/>
              </a:rPr>
              <a:t>Latvijā ceturtais lielākais ezers – Burtnieks (platība 4006 ha). </a:t>
            </a:r>
            <a:endParaRPr lang="en-US" sz="2400" smtClean="0">
              <a:latin typeface="Arial" charset="0"/>
              <a:cs typeface="Arial" charset="0"/>
            </a:endParaRPr>
          </a:p>
          <a:p>
            <a:pPr marL="0" indent="0" algn="just">
              <a:lnSpc>
                <a:spcPct val="80000"/>
              </a:lnSpc>
              <a:buFont typeface="Arial" charset="0"/>
              <a:buNone/>
            </a:pPr>
            <a:r>
              <a:rPr lang="lv-LV" sz="2400" smtClean="0">
                <a:latin typeface="Arial" charset="0"/>
                <a:cs typeface="Arial" charset="0"/>
              </a:rPr>
              <a:t>Liela daļa novada teritorijas iekļauta Ziemeļvidzemes biosfēras rezervātā.</a:t>
            </a:r>
          </a:p>
          <a:p>
            <a:pPr marL="0" indent="0" algn="just">
              <a:lnSpc>
                <a:spcPct val="80000"/>
              </a:lnSpc>
              <a:buFont typeface="Arial" charset="0"/>
              <a:buNone/>
            </a:pPr>
            <a:r>
              <a:rPr lang="lv-LV" sz="2400" smtClean="0">
                <a:latin typeface="Arial" charset="0"/>
                <a:cs typeface="Arial" charset="0"/>
              </a:rPr>
              <a:t>Visplašāk sastopamais derīgais izraktenis - kūdra (kopējā purvu platība sasniedz 2125,7 ha).</a:t>
            </a:r>
          </a:p>
          <a:p>
            <a:pPr marL="0" indent="0" algn="just">
              <a:lnSpc>
                <a:spcPct val="80000"/>
              </a:lnSpc>
              <a:buFont typeface="Arial" charset="0"/>
              <a:buNone/>
            </a:pPr>
            <a:r>
              <a:rPr lang="lv-LV" sz="2400" smtClean="0">
                <a:latin typeface="Arial" charset="0"/>
                <a:cs typeface="Arial" charset="0"/>
              </a:rPr>
              <a:t>Meži - 29 501,5 ha no novada kopējās platības.</a:t>
            </a:r>
          </a:p>
          <a:p>
            <a:pPr marL="0" indent="0" algn="just">
              <a:lnSpc>
                <a:spcPct val="80000"/>
              </a:lnSpc>
              <a:buFont typeface="Arial" charset="0"/>
              <a:buNone/>
            </a:pPr>
            <a:r>
              <a:rPr lang="lv-LV" sz="2400" smtClean="0">
                <a:latin typeface="Arial" charset="0"/>
                <a:cs typeface="Arial" charset="0"/>
              </a:rPr>
              <a:t>Lauksaimniecības zemes - 28 546 ha jeb 41,2 % no novada kopējās platības.</a:t>
            </a:r>
          </a:p>
          <a:p>
            <a:pPr marL="0" indent="0">
              <a:lnSpc>
                <a:spcPct val="80000"/>
              </a:lnSpc>
              <a:buFont typeface="Arial" charset="0"/>
              <a:buNone/>
            </a:pPr>
            <a:endParaRPr lang="lv-LV" sz="2400" smtClean="0">
              <a:latin typeface="Arial" charset="0"/>
              <a:cs typeface="Arial" charset="0"/>
            </a:endParaRPr>
          </a:p>
        </p:txBody>
      </p:sp>
      <p:pic>
        <p:nvPicPr>
          <p:cNvPr id="23554" name="Picture 2"/>
          <p:cNvPicPr>
            <a:picLocks noChangeAspect="1" noChangeArrowheads="1"/>
          </p:cNvPicPr>
          <p:nvPr/>
        </p:nvPicPr>
        <p:blipFill>
          <a:blip r:embed="rId2"/>
          <a:srcRect/>
          <a:stretch>
            <a:fillRect/>
          </a:stretch>
        </p:blipFill>
        <p:spPr bwMode="auto">
          <a:xfrm>
            <a:off x="5919788" y="260350"/>
            <a:ext cx="3224212" cy="267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6"/>
          <p:cNvSpPr>
            <a:spLocks noGrp="1"/>
          </p:cNvSpPr>
          <p:nvPr>
            <p:ph type="title"/>
          </p:nvPr>
        </p:nvSpPr>
        <p:spPr/>
        <p:txBody>
          <a:bodyPr/>
          <a:lstStyle/>
          <a:p>
            <a:r>
              <a:rPr lang="lv-LV" sz="3600" smtClean="0">
                <a:latin typeface="Arial" charset="0"/>
              </a:rPr>
              <a:t>AINAVU APSAIMNIEKOŠANA</a:t>
            </a:r>
            <a:endParaRPr lang="en-US" sz="3600" smtClean="0">
              <a:latin typeface="Arial" charset="0"/>
            </a:endParaRPr>
          </a:p>
        </p:txBody>
      </p:sp>
      <p:sp>
        <p:nvSpPr>
          <p:cNvPr id="24578" name="Rectangle 3"/>
          <p:cNvSpPr>
            <a:spLocks noGrp="1"/>
          </p:cNvSpPr>
          <p:nvPr>
            <p:ph type="body" sz="half" idx="1"/>
          </p:nvPr>
        </p:nvSpPr>
        <p:spPr>
          <a:xfrm>
            <a:off x="457200" y="1341438"/>
            <a:ext cx="8147050" cy="1871662"/>
          </a:xfrm>
        </p:spPr>
        <p:txBody>
          <a:bodyPr/>
          <a:lstStyle/>
          <a:p>
            <a:pPr>
              <a:lnSpc>
                <a:spcPct val="90000"/>
              </a:lnSpc>
            </a:pPr>
            <a:r>
              <a:rPr lang="lv-LV" sz="2400" smtClean="0"/>
              <a:t>Ainavu izpēte kā attīstības programmas 2012.-2018. gadam izstrādes procesa sastāvdaļa. Attīstības programmas izstrāde uzsākta 2011. gadā, pabeigta 2012. gadā.</a:t>
            </a:r>
          </a:p>
          <a:p>
            <a:pPr>
              <a:lnSpc>
                <a:spcPct val="90000"/>
              </a:lnSpc>
            </a:pPr>
            <a:r>
              <a:rPr lang="lv-LV" sz="2400" smtClean="0"/>
              <a:t>Attiecībā uz ainavu apsaimniekošanu, attīstības programmā definētas sekojošas aktivitātes:</a:t>
            </a:r>
          </a:p>
          <a:p>
            <a:endParaRPr lang="en-US" sz="2400" smtClean="0"/>
          </a:p>
        </p:txBody>
      </p:sp>
      <p:graphicFrame>
        <p:nvGraphicFramePr>
          <p:cNvPr id="42005" name="Group 21"/>
          <p:cNvGraphicFramePr>
            <a:graphicFrameLocks noGrp="1"/>
          </p:cNvGraphicFramePr>
          <p:nvPr>
            <p:ph sz="half" idx="2"/>
          </p:nvPr>
        </p:nvGraphicFramePr>
        <p:xfrm>
          <a:off x="0" y="3284538"/>
          <a:ext cx="9144000" cy="3573463"/>
        </p:xfrm>
        <a:graphic>
          <a:graphicData uri="http://schemas.openxmlformats.org/drawingml/2006/table">
            <a:tbl>
              <a:tblPr/>
              <a:tblGrid>
                <a:gridCol w="2762250"/>
                <a:gridCol w="6381750"/>
              </a:tblGrid>
              <a:tr h="35734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Burtnieku novada ainavu ceļvedis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1.1. Pētījums, kurā ir apkopota, interpretēta un atspoguļota Burtnieka novada ainavu veidošanās vēsture, dabas apstākļi un cilvēka saimniekošanas veidi, ainavas vērtības. Grāmata paredzēta lietošanai kā rokasgrāmata vai ceļvedis (1) vietējiem iedzīvotājiem savas dzīves vides apzināšanai un novadpētnieciskai izziņai, (2) uzņēmējiem kā informācijas resurss, (3) pašvaldībai kā novada ainavas vērtību izziņas materiāls. Ceļvedis – reprezentācijas materiāls par Burtnieku novada ainavas vērtībām.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28" name="Group 28"/>
          <p:cNvGraphicFramePr>
            <a:graphicFrameLocks noGrp="1"/>
          </p:cNvGraphicFramePr>
          <p:nvPr>
            <p:ph type="body" idx="1"/>
          </p:nvPr>
        </p:nvGraphicFramePr>
        <p:xfrm>
          <a:off x="0" y="0"/>
          <a:ext cx="9144000" cy="6858002"/>
        </p:xfrm>
        <a:graphic>
          <a:graphicData uri="http://schemas.openxmlformats.org/drawingml/2006/table">
            <a:tbl>
              <a:tblPr/>
              <a:tblGrid>
                <a:gridCol w="2841625"/>
                <a:gridCol w="6302375"/>
              </a:tblGrid>
              <a:tr h="16764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Novada aleju un parku inventarizācija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2.1. Projektā paredzēts veikt visu novada aleju, koku rindu un parku esošās un nākotnes nozīmes izvērtējumu no ainaviskā (t.sk., kultūrvēsturiskā un ekoloģiskā) un funkcionālā viedokļa. Izstrādāt noteikumus novadam nozīmīgo aleju saglabāšanā, atjaunošanā un veidošanā.</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230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Skatu ainavu un ainavisko ceļu veidošana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3.1. Projektā paredzēts veikt ainavas kopšanas cirtes un skatu vietu sakopšanu, atsevišķās vietās labiekārtošanu un informatīvo materiālu izvietošanu.</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3604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Vēsturisko ainavas vērtību atjaunošana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4.1. Projektā paredzēta novadam nozīmīgo (īpašo ainavu) kultūras pieminekļu, ēku, arhitektūras vērtību, parku atjaunošana (piem., ēku fasādes, svētvietas, piemiņas zīmes, kapsētas un kapličas u.c.)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2303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Atpūtas vietu ierīkošana un labiekārtošana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5.1. Projektā paredzēta novada iedzīvotājiem nozīmīgo atpūtas vietu ierīkošana un esošo labiekārtošana (pie Sedas, Timbas ez. u.c.)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3604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lv-LV" sz="2400" b="0" i="0" u="none" strike="noStrike" cap="none" normalizeH="0" baseline="0" smtClean="0">
                          <a:ln>
                            <a:noFill/>
                          </a:ln>
                          <a:solidFill>
                            <a:srgbClr val="000000"/>
                          </a:solidFill>
                          <a:effectLst/>
                          <a:latin typeface="Times New Roman" pitchFamily="18" charset="0"/>
                          <a:cs typeface="Times New Roman" pitchFamily="18" charset="0"/>
                        </a:rPr>
                        <a:t>Īpašo ainavu telpu attīstības vadlīniju izstrāde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lv-LV" sz="2000" b="0" i="0" u="none" strike="noStrike" cap="none" normalizeH="0" baseline="0" smtClean="0">
                          <a:ln>
                            <a:noFill/>
                          </a:ln>
                          <a:solidFill>
                            <a:srgbClr val="000000"/>
                          </a:solidFill>
                          <a:effectLst/>
                          <a:latin typeface="Times New Roman" pitchFamily="18" charset="0"/>
                          <a:cs typeface="Times New Roman" pitchFamily="18" charset="0"/>
                        </a:rPr>
                        <a:t>6.1. Pētījums, kurā paredzēts izstrādāt novada īpašo ainavu telpu attīstības, pārvaldības un apsaimniekošanas vadlīnijas saistībā ar kopējā kultūras un dabas mantojuma attīstības un aizsardzības mērķiem.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a:xfrm>
            <a:off x="468313" y="260350"/>
            <a:ext cx="8229600" cy="1143000"/>
          </a:xfrm>
        </p:spPr>
        <p:txBody>
          <a:bodyPr/>
          <a:lstStyle/>
          <a:p>
            <a:r>
              <a:rPr lang="lv-LV" sz="3600" smtClean="0">
                <a:latin typeface="Arial" charset="0"/>
              </a:rPr>
              <a:t>Burtnieka ainava XX gs. sākumā</a:t>
            </a:r>
            <a:endParaRPr lang="en-US" sz="3600" smtClean="0">
              <a:latin typeface="Arial" charset="0"/>
            </a:endParaRPr>
          </a:p>
        </p:txBody>
      </p:sp>
      <p:pic>
        <p:nvPicPr>
          <p:cNvPr id="26626" name="Picture 7" descr="ZL - baznīca no ezera"/>
          <p:cNvPicPr>
            <a:picLocks noGrp="1" noChangeAspect="1" noChangeArrowheads="1"/>
          </p:cNvPicPr>
          <p:nvPr>
            <p:ph idx="1"/>
          </p:nvPr>
        </p:nvPicPr>
        <p:blipFill>
          <a:blip r:embed="rId2"/>
          <a:srcRect/>
          <a:stretch>
            <a:fillRect/>
          </a:stretch>
        </p:blipFill>
        <p:spPr>
          <a:xfrm>
            <a:off x="971550" y="1341438"/>
            <a:ext cx="7056438" cy="4824412"/>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p:txBody>
          <a:bodyPr/>
          <a:lstStyle/>
          <a:p>
            <a:r>
              <a:rPr lang="lv-LV" sz="3600" smtClean="0">
                <a:latin typeface="Arial" charset="0"/>
              </a:rPr>
              <a:t>...un tagad</a:t>
            </a:r>
            <a:endParaRPr lang="en-US" sz="3600" smtClean="0">
              <a:latin typeface="Arial" charset="0"/>
            </a:endParaRPr>
          </a:p>
        </p:txBody>
      </p:sp>
      <p:pic>
        <p:nvPicPr>
          <p:cNvPr id="27650" name="Picture 5" descr="IMG_7920"/>
          <p:cNvPicPr>
            <a:picLocks noGrp="1" noChangeAspect="1" noChangeArrowheads="1"/>
          </p:cNvPicPr>
          <p:nvPr>
            <p:ph idx="1"/>
          </p:nvPr>
        </p:nvPicPr>
        <p:blipFill>
          <a:blip r:embed="rId2"/>
          <a:srcRect/>
          <a:stretch>
            <a:fillRect/>
          </a:stretch>
        </p:blipFill>
        <p:spPr>
          <a:xfrm>
            <a:off x="900113" y="1484313"/>
            <a:ext cx="7200900" cy="486251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p:cNvSpPr>
            <a:spLocks noGrp="1"/>
          </p:cNvSpPr>
          <p:nvPr>
            <p:ph type="title" sz="quarter"/>
          </p:nvPr>
        </p:nvSpPr>
        <p:spPr>
          <a:xfrm>
            <a:off x="468313" y="260350"/>
            <a:ext cx="8229600" cy="1143000"/>
          </a:xfrm>
        </p:spPr>
        <p:txBody>
          <a:bodyPr/>
          <a:lstStyle/>
          <a:p>
            <a:r>
              <a:rPr lang="lv-LV" sz="3600" smtClean="0">
                <a:latin typeface="Arial" charset="0"/>
              </a:rPr>
              <a:t>Burtnieka ekosistēmas stāvokļa ietekme  uz ainavu </a:t>
            </a:r>
            <a:br>
              <a:rPr lang="lv-LV" sz="3600" smtClean="0">
                <a:latin typeface="Arial" charset="0"/>
              </a:rPr>
            </a:br>
            <a:endParaRPr lang="en-US" sz="2000" smtClean="0">
              <a:latin typeface="Arial" charset="0"/>
            </a:endParaRPr>
          </a:p>
        </p:txBody>
      </p:sp>
      <p:pic>
        <p:nvPicPr>
          <p:cNvPr id="28674" name="Picture 9" descr="36106[1]"/>
          <p:cNvPicPr>
            <a:picLocks noGrp="1" noChangeAspect="1" noChangeArrowheads="1"/>
          </p:cNvPicPr>
          <p:nvPr>
            <p:ph sz="quarter" idx="1"/>
          </p:nvPr>
        </p:nvPicPr>
        <p:blipFill>
          <a:blip r:embed="rId2"/>
          <a:srcRect/>
          <a:stretch>
            <a:fillRect/>
          </a:stretch>
        </p:blipFill>
        <p:spPr>
          <a:xfrm>
            <a:off x="1763713" y="1196975"/>
            <a:ext cx="5616575" cy="2590800"/>
          </a:xfrm>
        </p:spPr>
      </p:pic>
      <p:pic>
        <p:nvPicPr>
          <p:cNvPr id="28675" name="Picture 10" descr="IMG_5640"/>
          <p:cNvPicPr>
            <a:picLocks noGrp="1" noChangeAspect="1" noChangeArrowheads="1"/>
          </p:cNvPicPr>
          <p:nvPr>
            <p:ph sz="quarter" idx="3"/>
          </p:nvPr>
        </p:nvPicPr>
        <p:blipFill>
          <a:blip r:embed="rId3"/>
          <a:srcRect/>
          <a:stretch>
            <a:fillRect/>
          </a:stretch>
        </p:blipFill>
        <p:spPr>
          <a:xfrm>
            <a:off x="1763713" y="3933825"/>
            <a:ext cx="5616575" cy="27352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p:cNvSpPr>
          <p:nvPr>
            <p:ph type="title"/>
          </p:nvPr>
        </p:nvSpPr>
        <p:spPr/>
        <p:txBody>
          <a:bodyPr/>
          <a:lstStyle/>
          <a:p>
            <a:r>
              <a:rPr lang="lv-LV" sz="3600" smtClean="0">
                <a:latin typeface="Arial" charset="0"/>
              </a:rPr>
              <a:t>Dabas vērtību kopšana</a:t>
            </a:r>
            <a:endParaRPr lang="en-US" sz="3600" smtClean="0">
              <a:latin typeface="Arial" charset="0"/>
            </a:endParaRPr>
          </a:p>
        </p:txBody>
      </p:sp>
      <p:pic>
        <p:nvPicPr>
          <p:cNvPr id="29698" name="Picture 8" descr="IMG_5038"/>
          <p:cNvPicPr>
            <a:picLocks noGrp="1" noChangeAspect="1" noChangeArrowheads="1"/>
          </p:cNvPicPr>
          <p:nvPr>
            <p:ph sz="quarter" idx="2"/>
          </p:nvPr>
        </p:nvPicPr>
        <p:blipFill>
          <a:blip r:embed="rId2"/>
          <a:srcRect/>
          <a:stretch>
            <a:fillRect/>
          </a:stretch>
        </p:blipFill>
        <p:spPr>
          <a:xfrm>
            <a:off x="1187450" y="1412875"/>
            <a:ext cx="6697663" cy="2447925"/>
          </a:xfrm>
        </p:spPr>
      </p:pic>
      <p:pic>
        <p:nvPicPr>
          <p:cNvPr id="29699" name="Picture 9" descr="IMG_3955"/>
          <p:cNvPicPr>
            <a:picLocks noGrp="1" noChangeAspect="1" noChangeArrowheads="1"/>
          </p:cNvPicPr>
          <p:nvPr>
            <p:ph sz="quarter" idx="3"/>
          </p:nvPr>
        </p:nvPicPr>
        <p:blipFill>
          <a:blip r:embed="rId3"/>
          <a:srcRect/>
          <a:stretch>
            <a:fillRect/>
          </a:stretch>
        </p:blipFill>
        <p:spPr>
          <a:xfrm>
            <a:off x="1187450" y="4005263"/>
            <a:ext cx="6697663" cy="2663825"/>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Grp="1"/>
          </p:cNvSpPr>
          <p:nvPr>
            <p:ph type="title"/>
          </p:nvPr>
        </p:nvSpPr>
        <p:spPr>
          <a:xfrm>
            <a:off x="468313" y="0"/>
            <a:ext cx="8229600" cy="1143000"/>
          </a:xfrm>
        </p:spPr>
        <p:txBody>
          <a:bodyPr/>
          <a:lstStyle/>
          <a:p>
            <a:r>
              <a:rPr lang="lv-LV" sz="3600" smtClean="0">
                <a:latin typeface="Arial" charset="0"/>
              </a:rPr>
              <a:t>Skatupunktu atsegšana</a:t>
            </a:r>
            <a:endParaRPr lang="en-US" sz="3600" smtClean="0">
              <a:latin typeface="Arial" charset="0"/>
            </a:endParaRPr>
          </a:p>
        </p:txBody>
      </p:sp>
      <p:pic>
        <p:nvPicPr>
          <p:cNvPr id="30722" name="Picture 8" descr="IMG_2421"/>
          <p:cNvPicPr>
            <a:picLocks noGrp="1" noChangeAspect="1" noChangeArrowheads="1"/>
          </p:cNvPicPr>
          <p:nvPr>
            <p:ph sz="quarter" idx="2"/>
          </p:nvPr>
        </p:nvPicPr>
        <p:blipFill>
          <a:blip r:embed="rId2"/>
          <a:srcRect/>
          <a:stretch>
            <a:fillRect/>
          </a:stretch>
        </p:blipFill>
        <p:spPr>
          <a:xfrm>
            <a:off x="971550" y="1125538"/>
            <a:ext cx="6913563" cy="2590800"/>
          </a:xfrm>
        </p:spPr>
      </p:pic>
      <p:pic>
        <p:nvPicPr>
          <p:cNvPr id="30723" name="Picture 9" descr="IMG_2945"/>
          <p:cNvPicPr>
            <a:picLocks noGrp="1" noChangeAspect="1" noChangeArrowheads="1"/>
          </p:cNvPicPr>
          <p:nvPr>
            <p:ph sz="quarter" idx="3"/>
          </p:nvPr>
        </p:nvPicPr>
        <p:blipFill>
          <a:blip r:embed="rId3"/>
          <a:srcRect/>
          <a:stretch>
            <a:fillRect/>
          </a:stretch>
        </p:blipFill>
        <p:spPr>
          <a:xfrm>
            <a:off x="971550" y="3860800"/>
            <a:ext cx="6913563" cy="280828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1626</TotalTime>
  <Words>440</Words>
  <Application>Microsoft Office PowerPoint</Application>
  <PresentationFormat>On-screen Show (4:3)</PresentationFormat>
  <Paragraphs>48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AINAVAS BURTNIEKU NOVADĀ                    </vt:lpstr>
      <vt:lpstr>PowerPoint Presentation</vt:lpstr>
      <vt:lpstr>AINAVU APSAIMNIEKOŠANA</vt:lpstr>
      <vt:lpstr>PowerPoint Presentation</vt:lpstr>
      <vt:lpstr>Burtnieka ainava XX gs. sākumā</vt:lpstr>
      <vt:lpstr>...un tagad</vt:lpstr>
      <vt:lpstr>Burtnieka ekosistēmas stāvokļa ietekme  uz ainavu  </vt:lpstr>
      <vt:lpstr>Dabas vērtību kopšana</vt:lpstr>
      <vt:lpstr>Skatupunktu atsegšana</vt:lpstr>
      <vt:lpstr>Infrastruktūras izveide</vt:lpstr>
      <vt:lpstr>Vietu labiekārtošana</vt:lpstr>
      <vt:lpstr>Investoru piesaiste un sadarbības veidošana</vt:lpstr>
      <vt:lpstr>Uzņēmēju un pašvaldības sadarbība </vt:lpstr>
      <vt:lpstr>Vietu mainība un attīstība </vt:lpstr>
      <vt:lpstr>PALDIES PAR UZMANĪBU!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BURTNIEKU EZERA PĀRVALDĪBA UN ATTĪSTĪBAS IESPĒJAS   </dc:title>
  <dc:creator>User</dc:creator>
  <cp:lastModifiedBy>Marta Cekule</cp:lastModifiedBy>
  <cp:revision>69</cp:revision>
  <dcterms:created xsi:type="dcterms:W3CDTF">2011-11-03T13:26:13Z</dcterms:created>
  <dcterms:modified xsi:type="dcterms:W3CDTF">2014-09-08T15:21:53Z</dcterms:modified>
</cp:coreProperties>
</file>